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313" r:id="rId3"/>
    <p:sldId id="314" r:id="rId4"/>
    <p:sldId id="691" r:id="rId5"/>
    <p:sldId id="663" r:id="rId6"/>
    <p:sldId id="664" r:id="rId7"/>
    <p:sldId id="665" r:id="rId8"/>
    <p:sldId id="668" r:id="rId9"/>
    <p:sldId id="669" r:id="rId10"/>
    <p:sldId id="672" r:id="rId11"/>
    <p:sldId id="671" r:id="rId12"/>
    <p:sldId id="673" r:id="rId13"/>
    <p:sldId id="667" r:id="rId14"/>
    <p:sldId id="674" r:id="rId15"/>
    <p:sldId id="675" r:id="rId16"/>
    <p:sldId id="676" r:id="rId17"/>
    <p:sldId id="677" r:id="rId18"/>
    <p:sldId id="678" r:id="rId19"/>
    <p:sldId id="679" r:id="rId20"/>
    <p:sldId id="274" r:id="rId21"/>
    <p:sldId id="298" r:id="rId22"/>
    <p:sldId id="29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62525AB0-31F3-452F-9A40-B9B5C42B16F9}"/>
    <pc:docChg chg="custSel modSld sldOrd modMainMaster">
      <pc:chgData name="Wittman, Barry" userId="bff186cd-6ce8-41ba-8e8c-e85cdef216de" providerId="ADAL" clId="{62525AB0-31F3-452F-9A40-B9B5C42B16F9}" dt="2020-03-22T18:58:44.480" v="189" actId="20577"/>
      <pc:docMkLst>
        <pc:docMk/>
      </pc:docMkLst>
      <pc:sldChg chg="modSp">
        <pc:chgData name="Wittman, Barry" userId="bff186cd-6ce8-41ba-8e8c-e85cdef216de" providerId="ADAL" clId="{62525AB0-31F3-452F-9A40-B9B5C42B16F9}" dt="2020-03-20T18:11:36.358" v="184" actId="20577"/>
        <pc:sldMkLst>
          <pc:docMk/>
          <pc:sldMk cId="0" sldId="256"/>
        </pc:sldMkLst>
        <pc:spChg chg="mod">
          <ac:chgData name="Wittman, Barry" userId="bff186cd-6ce8-41ba-8e8c-e85cdef216de" providerId="ADAL" clId="{62525AB0-31F3-452F-9A40-B9B5C42B16F9}" dt="2020-03-20T18:11:36.358" v="184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20T18:11:32.722" v="17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22T18:58:44.480" v="189" actId="20577"/>
        <pc:sldMkLst>
          <pc:docMk/>
          <pc:sldMk cId="0" sldId="297"/>
        </pc:sldMkLst>
        <pc:spChg chg="mod">
          <ac:chgData name="Wittman, Barry" userId="bff186cd-6ce8-41ba-8e8c-e85cdef216de" providerId="ADAL" clId="{62525AB0-31F3-452F-9A40-B9B5C42B16F9}" dt="2020-03-22T18:58:44.480" v="189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22T18:58:37.048" v="187" actId="20577"/>
        <pc:sldMkLst>
          <pc:docMk/>
          <pc:sldMk cId="0" sldId="298"/>
        </pc:sldMkLst>
        <pc:spChg chg="mod">
          <ac:chgData name="Wittman, Barry" userId="bff186cd-6ce8-41ba-8e8c-e85cdef216de" providerId="ADAL" clId="{62525AB0-31F3-452F-9A40-B9B5C42B16F9}" dt="2020-03-22T18:58:37.048" v="187" actId="20577"/>
          <ac:spMkLst>
            <pc:docMk/>
            <pc:sldMk cId="0" sldId="298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19T10:29:40.937" v="15" actId="20577"/>
        <pc:sldMkLst>
          <pc:docMk/>
          <pc:sldMk cId="0" sldId="313"/>
        </pc:sldMkLst>
        <pc:spChg chg="mod">
          <ac:chgData name="Wittman, Barry" userId="bff186cd-6ce8-41ba-8e8c-e85cdef216de" providerId="ADAL" clId="{62525AB0-31F3-452F-9A40-B9B5C42B16F9}" dt="2020-03-19T10:29:40.937" v="15" actId="20577"/>
          <ac:spMkLst>
            <pc:docMk/>
            <pc:sldMk cId="0" sldId="313"/>
            <ac:spMk id="3" creationId="{00000000-0000-0000-0000-000000000000}"/>
          </ac:spMkLst>
        </pc:spChg>
      </pc:sldChg>
      <pc:sldChg chg="addSp delSp modSp modAnim">
        <pc:chgData name="Wittman, Barry" userId="bff186cd-6ce8-41ba-8e8c-e85cdef216de" providerId="ADAL" clId="{62525AB0-31F3-452F-9A40-B9B5C42B16F9}" dt="2020-03-19T10:30:10.431" v="25" actId="14100"/>
        <pc:sldMkLst>
          <pc:docMk/>
          <pc:sldMk cId="375531952" sldId="645"/>
        </pc:sldMkLst>
        <pc:spChg chg="mod">
          <ac:chgData name="Wittman, Barry" userId="bff186cd-6ce8-41ba-8e8c-e85cdef216de" providerId="ADAL" clId="{62525AB0-31F3-452F-9A40-B9B5C42B16F9}" dt="2020-03-19T10:30:10.431" v="25" actId="14100"/>
          <ac:spMkLst>
            <pc:docMk/>
            <pc:sldMk cId="375531952" sldId="645"/>
            <ac:spMk id="3" creationId="{00000000-0000-0000-0000-000000000000}"/>
          </ac:spMkLst>
        </pc:spChg>
        <pc:spChg chg="add del mod">
          <ac:chgData name="Wittman, Barry" userId="bff186cd-6ce8-41ba-8e8c-e85cdef216de" providerId="ADAL" clId="{62525AB0-31F3-452F-9A40-B9B5C42B16F9}" dt="2020-03-19T10:29:51.071" v="16"/>
          <ac:spMkLst>
            <pc:docMk/>
            <pc:sldMk cId="375531952" sldId="645"/>
            <ac:spMk id="4" creationId="{7F7D1EE2-2328-4ED5-A912-4DA95BB27C5F}"/>
          </ac:spMkLst>
        </pc:spChg>
        <pc:spChg chg="add del mod">
          <ac:chgData name="Wittman, Barry" userId="bff186cd-6ce8-41ba-8e8c-e85cdef216de" providerId="ADAL" clId="{62525AB0-31F3-452F-9A40-B9B5C42B16F9}" dt="2020-03-19T10:29:51.071" v="16"/>
          <ac:spMkLst>
            <pc:docMk/>
            <pc:sldMk cId="375531952" sldId="645"/>
            <ac:spMk id="5" creationId="{89A4561D-213F-4851-873B-9E6AC49E24D4}"/>
          </ac:spMkLst>
        </pc:spChg>
      </pc:sldChg>
      <pc:sldChg chg="modSp">
        <pc:chgData name="Wittman, Barry" userId="bff186cd-6ce8-41ba-8e8c-e85cdef216de" providerId="ADAL" clId="{62525AB0-31F3-452F-9A40-B9B5C42B16F9}" dt="2020-03-19T10:29:35.160" v="1" actId="27636"/>
        <pc:sldMkLst>
          <pc:docMk/>
          <pc:sldMk cId="2686345807" sldId="664"/>
        </pc:sldMkLst>
        <pc:spChg chg="mod">
          <ac:chgData name="Wittman, Barry" userId="bff186cd-6ce8-41ba-8e8c-e85cdef216de" providerId="ADAL" clId="{62525AB0-31F3-452F-9A40-B9B5C42B16F9}" dt="2020-03-19T10:29:35.160" v="1" actId="27636"/>
          <ac:spMkLst>
            <pc:docMk/>
            <pc:sldMk cId="2686345807" sldId="664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177" v="2" actId="27636"/>
        <pc:sldMkLst>
          <pc:docMk/>
          <pc:sldMk cId="1587138964" sldId="665"/>
        </pc:sldMkLst>
        <pc:spChg chg="mod">
          <ac:chgData name="Wittman, Barry" userId="bff186cd-6ce8-41ba-8e8c-e85cdef216de" providerId="ADAL" clId="{62525AB0-31F3-452F-9A40-B9B5C42B16F9}" dt="2020-03-19T10:29:35.177" v="2" actId="27636"/>
          <ac:spMkLst>
            <pc:docMk/>
            <pc:sldMk cId="1587138964" sldId="665"/>
            <ac:spMk id="3" creationId="{00000000-0000-0000-0000-000000000000}"/>
          </ac:spMkLst>
        </pc:spChg>
      </pc:sldChg>
      <pc:sldChg chg="modSp ord">
        <pc:chgData name="Wittman, Barry" userId="bff186cd-6ce8-41ba-8e8c-e85cdef216de" providerId="ADAL" clId="{62525AB0-31F3-452F-9A40-B9B5C42B16F9}" dt="2020-03-19T10:30:48.712" v="89" actId="404"/>
        <pc:sldMkLst>
          <pc:docMk/>
          <pc:sldMk cId="2735714314" sldId="666"/>
        </pc:sldMkLst>
        <pc:spChg chg="mod">
          <ac:chgData name="Wittman, Barry" userId="bff186cd-6ce8-41ba-8e8c-e85cdef216de" providerId="ADAL" clId="{62525AB0-31F3-452F-9A40-B9B5C42B16F9}" dt="2020-03-19T10:30:48.712" v="89" actId="404"/>
          <ac:spMkLst>
            <pc:docMk/>
            <pc:sldMk cId="2735714314" sldId="666"/>
            <ac:spMk id="4" creationId="{00000000-0000-0000-0000-000000000000}"/>
          </ac:spMkLst>
        </pc:spChg>
      </pc:sldChg>
      <pc:sldChg chg="addSp modSp">
        <pc:chgData name="Wittman, Barry" userId="bff186cd-6ce8-41ba-8e8c-e85cdef216de" providerId="ADAL" clId="{62525AB0-31F3-452F-9A40-B9B5C42B16F9}" dt="2020-03-19T10:31:19.415" v="98" actId="403"/>
        <pc:sldMkLst>
          <pc:docMk/>
          <pc:sldMk cId="3907656223" sldId="671"/>
        </pc:sldMkLst>
        <pc:spChg chg="mod">
          <ac:chgData name="Wittman, Barry" userId="bff186cd-6ce8-41ba-8e8c-e85cdef216de" providerId="ADAL" clId="{62525AB0-31F3-452F-9A40-B9B5C42B16F9}" dt="2020-03-19T10:29:35.192" v="3" actId="27636"/>
          <ac:spMkLst>
            <pc:docMk/>
            <pc:sldMk cId="3907656223" sldId="671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3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3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4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5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7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8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9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20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21" creationId="{00000000-0000-0000-0000-000000000000}"/>
          </ac:spMkLst>
        </pc:spChg>
        <pc:grpChg chg="add mod">
          <ac:chgData name="Wittman, Barry" userId="bff186cd-6ce8-41ba-8e8c-e85cdef216de" providerId="ADAL" clId="{62525AB0-31F3-452F-9A40-B9B5C42B16F9}" dt="2020-03-19T10:31:17.653" v="97" actId="1036"/>
          <ac:grpSpMkLst>
            <pc:docMk/>
            <pc:sldMk cId="3907656223" sldId="671"/>
            <ac:grpSpMk id="4" creationId="{7A0622CF-A27B-4EC2-9A82-E80598FF890F}"/>
          </ac:grpSpMkLst>
        </pc:grp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5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6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7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8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9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10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11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12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16" creationId="{00000000-0000-0000-0000-000000000000}"/>
          </ac:cxnSpMkLst>
        </pc:cxnChg>
      </pc:sldChg>
      <pc:sldChg chg="modAnim">
        <pc:chgData name="Wittman, Barry" userId="bff186cd-6ce8-41ba-8e8c-e85cdef216de" providerId="ADAL" clId="{62525AB0-31F3-452F-9A40-B9B5C42B16F9}" dt="2020-03-19T10:31:26.617" v="99"/>
        <pc:sldMkLst>
          <pc:docMk/>
          <pc:sldMk cId="104216492" sldId="673"/>
        </pc:sldMkLst>
      </pc:sldChg>
      <pc:sldChg chg="modSp">
        <pc:chgData name="Wittman, Barry" userId="bff186cd-6ce8-41ba-8e8c-e85cdef216de" providerId="ADAL" clId="{62525AB0-31F3-452F-9A40-B9B5C42B16F9}" dt="2020-03-19T10:29:34.904" v="0"/>
        <pc:sldMkLst>
          <pc:docMk/>
          <pc:sldMk cId="1348333428" sldId="674"/>
        </pc:sldMkLst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16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17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5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6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7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8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9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30" creationId="{00000000-0000-0000-0000-000000000000}"/>
          </ac:spMkLst>
        </pc:spChg>
        <pc:grpChg chg="mod">
          <ac:chgData name="Wittman, Barry" userId="bff186cd-6ce8-41ba-8e8c-e85cdef216de" providerId="ADAL" clId="{62525AB0-31F3-452F-9A40-B9B5C42B16F9}" dt="2020-03-19T10:29:34.904" v="0"/>
          <ac:grpSpMkLst>
            <pc:docMk/>
            <pc:sldMk cId="1348333428" sldId="674"/>
            <ac:grpSpMk id="24" creationId="{00000000-0000-0000-0000-000000000000}"/>
          </ac:grpSpMkLst>
        </pc:grpChg>
      </pc:sldChg>
      <pc:sldChg chg="modSp">
        <pc:chgData name="Wittman, Barry" userId="bff186cd-6ce8-41ba-8e8c-e85cdef216de" providerId="ADAL" clId="{62525AB0-31F3-452F-9A40-B9B5C42B16F9}" dt="2020-03-19T10:29:35.217" v="4" actId="27636"/>
        <pc:sldMkLst>
          <pc:docMk/>
          <pc:sldMk cId="2045859230" sldId="675"/>
        </pc:sldMkLst>
        <pc:spChg chg="mod">
          <ac:chgData name="Wittman, Barry" userId="bff186cd-6ce8-41ba-8e8c-e85cdef216de" providerId="ADAL" clId="{62525AB0-31F3-452F-9A40-B9B5C42B16F9}" dt="2020-03-19T10:29:35.217" v="4" actId="27636"/>
          <ac:spMkLst>
            <pc:docMk/>
            <pc:sldMk cId="2045859230" sldId="675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19T10:32:41.448" v="122"/>
        <pc:sldMkLst>
          <pc:docMk/>
          <pc:sldMk cId="3730612952" sldId="676"/>
        </pc:sldMkLst>
        <pc:spChg chg="mod">
          <ac:chgData name="Wittman, Barry" userId="bff186cd-6ce8-41ba-8e8c-e85cdef216de" providerId="ADAL" clId="{62525AB0-31F3-452F-9A40-B9B5C42B16F9}" dt="2020-03-19T10:32:35.798" v="121" actId="20577"/>
          <ac:spMkLst>
            <pc:docMk/>
            <pc:sldMk cId="3730612952" sldId="676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33:06.706" v="133" actId="14100"/>
        <pc:sldMkLst>
          <pc:docMk/>
          <pc:sldMk cId="3229820082" sldId="678"/>
        </pc:sldMkLst>
        <pc:spChg chg="mod">
          <ac:chgData name="Wittman, Barry" userId="bff186cd-6ce8-41ba-8e8c-e85cdef216de" providerId="ADAL" clId="{62525AB0-31F3-452F-9A40-B9B5C42B16F9}" dt="2020-03-19T10:29:35.236" v="6" actId="27636"/>
          <ac:spMkLst>
            <pc:docMk/>
            <pc:sldMk cId="3229820082" sldId="678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3:06.706" v="133" actId="14100"/>
          <ac:spMkLst>
            <pc:docMk/>
            <pc:sldMk cId="3229820082" sldId="678"/>
            <ac:spMk id="3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3229820082" sldId="678"/>
            <ac:spMk id="65" creationId="{00000000-0000-0000-0000-000000000000}"/>
          </ac:spMkLst>
        </pc:spChg>
        <pc:grpChg chg="mod">
          <ac:chgData name="Wittman, Barry" userId="bff186cd-6ce8-41ba-8e8c-e85cdef216de" providerId="ADAL" clId="{62525AB0-31F3-452F-9A40-B9B5C42B16F9}" dt="2020-03-19T10:33:02.959" v="132" actId="1036"/>
          <ac:grpSpMkLst>
            <pc:docMk/>
            <pc:sldMk cId="3229820082" sldId="678"/>
            <ac:grpSpMk id="64" creationId="{00000000-0000-0000-0000-000000000000}"/>
          </ac:grpSpMkLst>
        </pc:grpChg>
      </pc:sldChg>
      <pc:sldChg chg="modSp">
        <pc:chgData name="Wittman, Barry" userId="bff186cd-6ce8-41ba-8e8c-e85cdef216de" providerId="ADAL" clId="{62525AB0-31F3-452F-9A40-B9B5C42B16F9}" dt="2020-03-19T10:33:20.349" v="146" actId="20577"/>
        <pc:sldMkLst>
          <pc:docMk/>
          <pc:sldMk cId="54000458" sldId="679"/>
        </pc:sldMkLst>
        <pc:spChg chg="mod">
          <ac:chgData name="Wittman, Barry" userId="bff186cd-6ce8-41ba-8e8c-e85cdef216de" providerId="ADAL" clId="{62525AB0-31F3-452F-9A40-B9B5C42B16F9}" dt="2020-03-19T10:33:20.349" v="146" actId="20577"/>
          <ac:spMkLst>
            <pc:docMk/>
            <pc:sldMk cId="54000458" sldId="679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250" v="8" actId="27636"/>
        <pc:sldMkLst>
          <pc:docMk/>
          <pc:sldMk cId="1459688275" sldId="680"/>
        </pc:sldMkLst>
        <pc:spChg chg="mod">
          <ac:chgData name="Wittman, Barry" userId="bff186cd-6ce8-41ba-8e8c-e85cdef216de" providerId="ADAL" clId="{62525AB0-31F3-452F-9A40-B9B5C42B16F9}" dt="2020-03-19T10:29:35.250" v="8" actId="27636"/>
          <ac:spMkLst>
            <pc:docMk/>
            <pc:sldMk cId="1459688275" sldId="680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261" v="9" actId="27636"/>
        <pc:sldMkLst>
          <pc:docMk/>
          <pc:sldMk cId="3087874312" sldId="682"/>
        </pc:sldMkLst>
        <pc:spChg chg="mod">
          <ac:chgData name="Wittman, Barry" userId="bff186cd-6ce8-41ba-8e8c-e85cdef216de" providerId="ADAL" clId="{62525AB0-31F3-452F-9A40-B9B5C42B16F9}" dt="2020-03-19T10:29:35.261" v="9" actId="27636"/>
          <ac:spMkLst>
            <pc:docMk/>
            <pc:sldMk cId="3087874312" sldId="682"/>
            <ac:spMk id="2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33:56.517" v="152" actId="114"/>
        <pc:sldMkLst>
          <pc:docMk/>
          <pc:sldMk cId="2960575680" sldId="683"/>
        </pc:sldMkLst>
        <pc:spChg chg="mod">
          <ac:chgData name="Wittman, Barry" userId="bff186cd-6ce8-41ba-8e8c-e85cdef216de" providerId="ADAL" clId="{62525AB0-31F3-452F-9A40-B9B5C42B16F9}" dt="2020-03-19T10:33:56.517" v="152" actId="114"/>
          <ac:spMkLst>
            <pc:docMk/>
            <pc:sldMk cId="2960575680" sldId="683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292" v="12" actId="27636"/>
        <pc:sldMkLst>
          <pc:docMk/>
          <pc:sldMk cId="1072960998" sldId="684"/>
        </pc:sldMkLst>
        <pc:spChg chg="mod">
          <ac:chgData name="Wittman, Barry" userId="bff186cd-6ce8-41ba-8e8c-e85cdef216de" providerId="ADAL" clId="{62525AB0-31F3-452F-9A40-B9B5C42B16F9}" dt="2020-03-19T10:29:35.292" v="12" actId="27636"/>
          <ac:spMkLst>
            <pc:docMk/>
            <pc:sldMk cId="1072960998" sldId="684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5.291" v="11" actId="27636"/>
          <ac:spMkLst>
            <pc:docMk/>
            <pc:sldMk cId="1072960998" sldId="684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300" v="13" actId="27636"/>
        <pc:sldMkLst>
          <pc:docMk/>
          <pc:sldMk cId="941724732" sldId="688"/>
        </pc:sldMkLst>
        <pc:spChg chg="mod">
          <ac:chgData name="Wittman, Barry" userId="bff186cd-6ce8-41ba-8e8c-e85cdef216de" providerId="ADAL" clId="{62525AB0-31F3-452F-9A40-B9B5C42B16F9}" dt="2020-03-19T10:29:35.300" v="13" actId="27636"/>
          <ac:spMkLst>
            <pc:docMk/>
            <pc:sldMk cId="941724732" sldId="688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19T10:29:35.313" v="14" actId="27636"/>
        <pc:sldMkLst>
          <pc:docMk/>
          <pc:sldMk cId="3105598155" sldId="690"/>
        </pc:sldMkLst>
        <pc:spChg chg="mod">
          <ac:chgData name="Wittman, Barry" userId="bff186cd-6ce8-41ba-8e8c-e85cdef216de" providerId="ADAL" clId="{62525AB0-31F3-452F-9A40-B9B5C42B16F9}" dt="2020-03-19T10:29:35.313" v="14" actId="27636"/>
          <ac:spMkLst>
            <pc:docMk/>
            <pc:sldMk cId="3105598155" sldId="690"/>
            <ac:spMk id="3" creationId="{00000000-0000-0000-0000-000000000000}"/>
          </ac:spMkLst>
        </pc:spChg>
      </pc:sldChg>
      <pc:sldMasterChg chg="modSp modSldLayout">
        <pc:chgData name="Wittman, Barry" userId="bff186cd-6ce8-41ba-8e8c-e85cdef216de" providerId="ADAL" clId="{62525AB0-31F3-452F-9A40-B9B5C42B16F9}" dt="2020-03-19T10:29:34.904" v="0"/>
        <pc:sldMasterMkLst>
          <pc:docMk/>
          <pc:sldMasterMk cId="0" sldId="2147483672"/>
        </pc:sldMasterMkLst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3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4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5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6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7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10" creationId="{00000000-0000-0000-0000-000000000000}"/>
          </ac:spMkLst>
        </pc:sp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3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3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3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3"/>
              <ac:spMk id="9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3"/>
              <ac:spMk id="10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4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4"/>
              <ac:spMk id="2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5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5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5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5"/>
              <ac:spMk id="9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5"/>
              <ac:spMk id="12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6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6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6"/>
              <ac:spMk id="4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7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7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7"/>
              <ac:spMk id="4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7"/>
              <ac:spMk id="5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7"/>
              <ac:spMk id="6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80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4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9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12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81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4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5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6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7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9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11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83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5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8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9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Week 8 </a:t>
            </a:r>
            <a:r>
              <a:rPr lang="en-US" dirty="0"/>
              <a:t>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Weighted 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weighted interval scheduling</a:t>
            </a:r>
            <a:r>
              <a:rPr lang="en-US" dirty="0"/>
              <a:t> problem extends interval scheduling by attaching a weight (usually a real number) to each request</a:t>
            </a:r>
          </a:p>
          <a:p>
            <a:r>
              <a:rPr lang="en-US" dirty="0"/>
              <a:t>Now the goal is not to maximize the </a:t>
            </a:r>
            <a:r>
              <a:rPr lang="en-US" b="1" dirty="0"/>
              <a:t>number</a:t>
            </a:r>
            <a:r>
              <a:rPr lang="en-US" dirty="0"/>
              <a:t> of requests served but the total </a:t>
            </a:r>
            <a:r>
              <a:rPr lang="en-US" b="1" dirty="0"/>
              <a:t>weight</a:t>
            </a:r>
          </a:p>
          <a:p>
            <a:r>
              <a:rPr lang="en-US" dirty="0"/>
              <a:t>Our greedy approach is worthless, since some high value requests might be tossed out</a:t>
            </a:r>
          </a:p>
          <a:p>
            <a:r>
              <a:rPr lang="en-US" dirty="0"/>
              <a:t>We could try all possible subsets of requests, but there are </a:t>
            </a:r>
            <a:r>
              <a:rPr lang="en-US" b="1" dirty="0"/>
              <a:t>exponential</a:t>
            </a:r>
            <a:r>
              <a:rPr lang="en-US" dirty="0"/>
              <a:t> of those</a:t>
            </a:r>
          </a:p>
          <a:p>
            <a:r>
              <a:rPr lang="en-US" b="1" dirty="0"/>
              <a:t>Dynamic programming</a:t>
            </a:r>
            <a:r>
              <a:rPr lang="en-US" dirty="0"/>
              <a:t> will allow us to save parts of optimal answers and combine them efficiently</a:t>
            </a:r>
          </a:p>
        </p:txBody>
      </p:sp>
    </p:spTree>
    <p:extLst>
      <p:ext uri="{BB962C8B-B14F-4D97-AF65-F5344CB8AC3E}">
        <p14:creationId xmlns:p14="http://schemas.microsoft.com/office/powerpoint/2010/main" val="300201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Weighted interval scheduling example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A0622CF-A27B-4EC2-9A82-E80598FF890F}"/>
              </a:ext>
            </a:extLst>
          </p:cNvPr>
          <p:cNvGrpSpPr/>
          <p:nvPr/>
        </p:nvGrpSpPr>
        <p:grpSpPr>
          <a:xfrm>
            <a:off x="1615976" y="1752601"/>
            <a:ext cx="8960047" cy="4343399"/>
            <a:chOff x="2527479" y="2057401"/>
            <a:chExt cx="7073721" cy="3428999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527479" y="3276600"/>
              <a:ext cx="12954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181600" y="4792137"/>
              <a:ext cx="12954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724400" y="3514427"/>
              <a:ext cx="12954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305800" y="4512972"/>
              <a:ext cx="12954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86601" y="3124200"/>
              <a:ext cx="717997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971800" y="4114800"/>
              <a:ext cx="30480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352800" y="5486400"/>
              <a:ext cx="12954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463344" y="2590800"/>
              <a:ext cx="3013656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791200" y="5181600"/>
              <a:ext cx="3013656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2"/>
            <p:cNvSpPr txBox="1"/>
            <p:nvPr/>
          </p:nvSpPr>
          <p:spPr>
            <a:xfrm>
              <a:off x="4724400" y="2057401"/>
              <a:ext cx="609600" cy="41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3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70379" y="2747323"/>
              <a:ext cx="609600" cy="41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9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67300" y="2971801"/>
              <a:ext cx="609600" cy="41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7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40798" y="2590801"/>
              <a:ext cx="609600" cy="41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12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93228" y="4643736"/>
              <a:ext cx="609600" cy="41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14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191000" y="3653136"/>
              <a:ext cx="609600" cy="41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20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24500" y="4245266"/>
              <a:ext cx="609600" cy="41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95700" y="4990392"/>
              <a:ext cx="609600" cy="41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648700" y="4002023"/>
              <a:ext cx="609600" cy="41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7656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</a:t>
            </a:r>
            <a:r>
              <a:rPr lang="en-US" b="1" i="1" dirty="0"/>
              <a:t>n</a:t>
            </a:r>
            <a:r>
              <a:rPr lang="en-US" dirty="0"/>
              <a:t> requests labeled 1, 2,…, </a:t>
            </a:r>
            <a:r>
              <a:rPr lang="en-US" b="1" i="1" dirty="0"/>
              <a:t>n</a:t>
            </a:r>
          </a:p>
          <a:p>
            <a:r>
              <a:rPr lang="en-US" dirty="0"/>
              <a:t>Request </a:t>
            </a:r>
            <a:r>
              <a:rPr lang="en-US" b="1" i="1" dirty="0" err="1"/>
              <a:t>i</a:t>
            </a:r>
            <a:r>
              <a:rPr lang="en-US" dirty="0"/>
              <a:t> has a start time </a:t>
            </a:r>
            <a:r>
              <a:rPr lang="en-US" b="1" i="1" dirty="0" err="1"/>
              <a:t>s</a:t>
            </a:r>
            <a:r>
              <a:rPr lang="en-US" b="1" i="1" baseline="-25000" dirty="0" err="1"/>
              <a:t>i</a:t>
            </a:r>
            <a:r>
              <a:rPr lang="en-US" dirty="0"/>
              <a:t> and a finish time </a:t>
            </a:r>
            <a:r>
              <a:rPr lang="en-US" b="1" i="1" dirty="0"/>
              <a:t>f</a:t>
            </a:r>
            <a:r>
              <a:rPr lang="en-US" b="1" i="1" baseline="-25000" dirty="0"/>
              <a:t>i</a:t>
            </a:r>
          </a:p>
          <a:p>
            <a:r>
              <a:rPr lang="en-US" dirty="0"/>
              <a:t>Request </a:t>
            </a:r>
            <a:r>
              <a:rPr lang="en-US" b="1" i="1" dirty="0" err="1"/>
              <a:t>i</a:t>
            </a:r>
            <a:r>
              <a:rPr lang="en-US" dirty="0"/>
              <a:t> has a value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  <a:endParaRPr lang="en-US" dirty="0"/>
          </a:p>
          <a:p>
            <a:r>
              <a:rPr lang="en-US" dirty="0"/>
              <a:t>Two intervals are </a:t>
            </a:r>
            <a:r>
              <a:rPr lang="en-US" b="1" dirty="0"/>
              <a:t>compatible</a:t>
            </a:r>
            <a:r>
              <a:rPr lang="en-US" dirty="0"/>
              <a:t> if they don't overlap</a:t>
            </a:r>
          </a:p>
        </p:txBody>
      </p:sp>
    </p:spTree>
    <p:extLst>
      <p:ext uri="{BB962C8B-B14F-4D97-AF65-F5344CB8AC3E}">
        <p14:creationId xmlns:p14="http://schemas.microsoft.com/office/powerpoint/2010/main" val="10421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the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go back to our intuition from the unweighted problem</a:t>
            </a:r>
          </a:p>
          <a:p>
            <a:r>
              <a:rPr lang="en-US" dirty="0"/>
              <a:t>Imagine that the requests are sorted by finish time so that </a:t>
            </a:r>
            <a:r>
              <a:rPr lang="en-US" b="1" i="1" dirty="0"/>
              <a:t>f</a:t>
            </a:r>
            <a:r>
              <a:rPr lang="en-US" baseline="-25000" dirty="0"/>
              <a:t>1</a:t>
            </a:r>
            <a:r>
              <a:rPr lang="en-US" dirty="0"/>
              <a:t> ≤ </a:t>
            </a:r>
            <a:r>
              <a:rPr lang="en-US" b="1" i="1" dirty="0"/>
              <a:t>f</a:t>
            </a:r>
            <a:r>
              <a:rPr lang="en-US" baseline="-25000" dirty="0"/>
              <a:t>2</a:t>
            </a:r>
            <a:r>
              <a:rPr lang="en-US" dirty="0"/>
              <a:t> ≤ … ≤ </a:t>
            </a:r>
            <a:r>
              <a:rPr lang="en-US" b="1" i="1" dirty="0" err="1"/>
              <a:t>f</a:t>
            </a:r>
            <a:r>
              <a:rPr lang="en-US" b="1" i="1" baseline="-25000" dirty="0" err="1"/>
              <a:t>n</a:t>
            </a:r>
            <a:endParaRPr lang="en-US" b="1" i="1" baseline="-25000" dirty="0"/>
          </a:p>
          <a:p>
            <a:r>
              <a:rPr lang="en-US" dirty="0"/>
              <a:t>We say that request </a:t>
            </a:r>
            <a:r>
              <a:rPr lang="en-US" b="1" i="1" dirty="0" err="1"/>
              <a:t>i</a:t>
            </a:r>
            <a:r>
              <a:rPr lang="en-US" dirty="0"/>
              <a:t> comes before request </a:t>
            </a:r>
            <a:r>
              <a:rPr lang="en-US" b="1" i="1" dirty="0"/>
              <a:t>j</a:t>
            </a:r>
            <a:r>
              <a:rPr lang="en-US" dirty="0"/>
              <a:t> if </a:t>
            </a:r>
            <a:r>
              <a:rPr lang="en-US" b="1" i="1" dirty="0" err="1"/>
              <a:t>i</a:t>
            </a:r>
            <a:r>
              <a:rPr lang="en-US" dirty="0"/>
              <a:t> &lt; </a:t>
            </a:r>
            <a:r>
              <a:rPr lang="en-US" b="1" i="1" dirty="0"/>
              <a:t>j</a:t>
            </a:r>
            <a:r>
              <a:rPr lang="en-US" dirty="0"/>
              <a:t>, giving a natural left-to-right order</a:t>
            </a:r>
          </a:p>
          <a:p>
            <a:r>
              <a:rPr lang="en-US" dirty="0"/>
              <a:t>For any request </a:t>
            </a:r>
            <a:r>
              <a:rPr lang="en-US" b="1" i="1" dirty="0"/>
              <a:t>j</a:t>
            </a:r>
            <a:r>
              <a:rPr lang="en-US" dirty="0"/>
              <a:t>, let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 be the largest index </a:t>
            </a:r>
            <a:r>
              <a:rPr lang="en-US" b="1" i="1" dirty="0" err="1"/>
              <a:t>i</a:t>
            </a:r>
            <a:r>
              <a:rPr lang="en-US" dirty="0"/>
              <a:t> &lt; </a:t>
            </a:r>
            <a:r>
              <a:rPr lang="en-US" b="1" i="1" dirty="0"/>
              <a:t>j</a:t>
            </a:r>
            <a:r>
              <a:rPr lang="en-US" dirty="0"/>
              <a:t> such that request </a:t>
            </a:r>
            <a:r>
              <a:rPr lang="en-US" b="1" i="1" dirty="0" err="1"/>
              <a:t>i</a:t>
            </a:r>
            <a:r>
              <a:rPr lang="en-US" dirty="0"/>
              <a:t> ends before </a:t>
            </a:r>
            <a:r>
              <a:rPr lang="en-US" b="1" i="1" dirty="0"/>
              <a:t>j</a:t>
            </a:r>
            <a:r>
              <a:rPr lang="en-US" dirty="0"/>
              <a:t> begins</a:t>
            </a:r>
          </a:p>
          <a:p>
            <a:pPr lvl="1"/>
            <a:r>
              <a:rPr lang="en-US" dirty="0"/>
              <a:t>If there is no such request, then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 = 0</a:t>
            </a:r>
          </a:p>
        </p:txBody>
      </p:sp>
    </p:spTree>
    <p:extLst>
      <p:ext uri="{BB962C8B-B14F-4D97-AF65-F5344CB8AC3E}">
        <p14:creationId xmlns:p14="http://schemas.microsoft.com/office/powerpoint/2010/main" val="127747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j</a:t>
            </a:r>
            <a:r>
              <a:rPr lang="en-US" dirty="0"/>
              <a:t>) examples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470010" y="2514600"/>
            <a:ext cx="6445391" cy="3352800"/>
            <a:chOff x="685800" y="2514600"/>
            <a:chExt cx="6740716" cy="33528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85800" y="2514600"/>
              <a:ext cx="20574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47800" y="3200400"/>
              <a:ext cx="3013656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429000" y="3886200"/>
              <a:ext cx="22098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922172" y="4572000"/>
              <a:ext cx="4326228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865744" y="5257800"/>
              <a:ext cx="1177344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184510" y="5867400"/>
              <a:ext cx="1242006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447800" y="1679508"/>
            <a:ext cx="1219200" cy="453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Index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1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2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3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4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5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44000" y="1987689"/>
            <a:ext cx="160020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(1) = 0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(2) = 0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(3) = 1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(4) = 0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(5) = 3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(6) =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48839" y="198769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34635" y="2658779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44716" y="33483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15757" y="40341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727809" y="477375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32609" y="533400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48333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algorithm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Consider an optimal solution </a:t>
            </a:r>
            <a:r>
              <a:rPr lang="en-US" b="1" i="1" dirty="0"/>
              <a:t>O</a:t>
            </a:r>
          </a:p>
          <a:p>
            <a:pPr lvl="1"/>
            <a:r>
              <a:rPr lang="en-US" dirty="0"/>
              <a:t>It either contains the last request </a:t>
            </a:r>
            <a:r>
              <a:rPr lang="en-US" b="1" i="1" dirty="0"/>
              <a:t>n</a:t>
            </a:r>
            <a:r>
              <a:rPr lang="en-US" dirty="0"/>
              <a:t> or it doesn't</a:t>
            </a:r>
          </a:p>
          <a:p>
            <a:r>
              <a:rPr lang="en-US" dirty="0"/>
              <a:t>If </a:t>
            </a:r>
            <a:r>
              <a:rPr lang="en-US" b="1" i="1" dirty="0"/>
              <a:t>O</a:t>
            </a:r>
            <a:r>
              <a:rPr lang="en-US" dirty="0"/>
              <a:t> contains </a:t>
            </a:r>
            <a:r>
              <a:rPr lang="en-US" b="1" i="1" dirty="0"/>
              <a:t>n</a:t>
            </a:r>
            <a:r>
              <a:rPr lang="en-US" dirty="0"/>
              <a:t>, it does not contain any requests between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</a:t>
            </a:r>
            <a:r>
              <a:rPr lang="en-US" b="1" i="1" dirty="0"/>
              <a:t>n</a:t>
            </a:r>
          </a:p>
          <a:p>
            <a:r>
              <a:rPr lang="en-US" dirty="0"/>
              <a:t>Furthermore, if </a:t>
            </a:r>
            <a:r>
              <a:rPr lang="en-US" b="1" i="1" dirty="0"/>
              <a:t>O</a:t>
            </a:r>
            <a:r>
              <a:rPr lang="en-US" dirty="0"/>
              <a:t> contains </a:t>
            </a:r>
            <a:r>
              <a:rPr lang="en-US" b="1" i="1" dirty="0"/>
              <a:t>n</a:t>
            </a:r>
            <a:r>
              <a:rPr lang="en-US" dirty="0"/>
              <a:t>, it has an optimal solution for the problem for just requests 1, 2, …,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Since those requests don't overlap with </a:t>
            </a:r>
            <a:r>
              <a:rPr lang="en-US" b="1" i="1" dirty="0"/>
              <a:t>n</a:t>
            </a:r>
            <a:r>
              <a:rPr lang="en-US" dirty="0"/>
              <a:t>, they have to be the best or they wouldn't be optimal</a:t>
            </a:r>
          </a:p>
          <a:p>
            <a:r>
              <a:rPr lang="en-US" dirty="0"/>
              <a:t>If </a:t>
            </a:r>
            <a:r>
              <a:rPr lang="en-US" b="1" i="1" dirty="0"/>
              <a:t>O</a:t>
            </a:r>
            <a:r>
              <a:rPr lang="en-US" dirty="0"/>
              <a:t> does not contain </a:t>
            </a:r>
            <a:r>
              <a:rPr lang="en-US" b="1" i="1" dirty="0"/>
              <a:t>n</a:t>
            </a:r>
            <a:r>
              <a:rPr lang="en-US" dirty="0"/>
              <a:t>, then </a:t>
            </a:r>
            <a:r>
              <a:rPr lang="en-US" b="1" i="1" dirty="0"/>
              <a:t>O</a:t>
            </a:r>
            <a:r>
              <a:rPr lang="en-US" dirty="0"/>
              <a:t> is simply the optimal solution of requests 1, 2,…, </a:t>
            </a:r>
            <a:r>
              <a:rPr lang="en-US" b="1" i="1" dirty="0"/>
              <a:t>n</a:t>
            </a:r>
            <a:r>
              <a:rPr lang="en-US" dirty="0"/>
              <a:t> - 1</a:t>
            </a:r>
          </a:p>
        </p:txBody>
      </p:sp>
    </p:spTree>
    <p:extLst>
      <p:ext uri="{BB962C8B-B14F-4D97-AF65-F5344CB8AC3E}">
        <p14:creationId xmlns:p14="http://schemas.microsoft.com/office/powerpoint/2010/main" val="204585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Subproblems</a:t>
            </a:r>
            <a:r>
              <a:rPr lang="en-US" dirty="0"/>
              <a:t> found!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It might not be obvious, but the last slide laid out a way to break a problem into smaller </a:t>
            </a:r>
            <a:r>
              <a:rPr lang="en-US" sz="3600" dirty="0" err="1"/>
              <a:t>subproblems</a:t>
            </a:r>
            <a:endParaRPr lang="en-US" sz="3600" dirty="0"/>
          </a:p>
          <a:p>
            <a:r>
              <a:rPr lang="en-US" sz="3600" dirty="0"/>
              <a:t>Let OPT(</a:t>
            </a:r>
            <a:r>
              <a:rPr lang="en-US" sz="3600" b="1" i="1" dirty="0"/>
              <a:t>j</a:t>
            </a:r>
            <a:r>
              <a:rPr lang="en-US" sz="3600" dirty="0"/>
              <a:t>) be the value of the optimal solution to the </a:t>
            </a:r>
            <a:r>
              <a:rPr lang="en-US" sz="3600" dirty="0" err="1"/>
              <a:t>subproblem</a:t>
            </a:r>
            <a:r>
              <a:rPr lang="en-US" sz="3600" dirty="0"/>
              <a:t> of requests 1, 2,…, </a:t>
            </a:r>
            <a:r>
              <a:rPr lang="en-US" sz="3600" b="1" i="1" dirty="0"/>
              <a:t>j</a:t>
            </a:r>
          </a:p>
          <a:p>
            <a:r>
              <a:rPr lang="en-US" sz="3600" dirty="0"/>
              <a:t>OPT(</a:t>
            </a:r>
            <a:r>
              <a:rPr lang="en-US" sz="3600" b="1" i="1" dirty="0"/>
              <a:t>j</a:t>
            </a:r>
            <a:r>
              <a:rPr lang="en-US" sz="3600" dirty="0"/>
              <a:t>) = max(</a:t>
            </a:r>
            <a:r>
              <a:rPr lang="en-US" sz="3600" b="1" i="1" dirty="0" err="1"/>
              <a:t>v</a:t>
            </a:r>
            <a:r>
              <a:rPr lang="en-US" sz="3600" b="1" i="1" baseline="-25000" dirty="0" err="1"/>
              <a:t>j</a:t>
            </a:r>
            <a:r>
              <a:rPr lang="en-US" sz="3600" dirty="0"/>
              <a:t> + OPT(</a:t>
            </a:r>
            <a:r>
              <a:rPr lang="en-US" sz="3600" b="1" i="1" dirty="0"/>
              <a:t>p</a:t>
            </a:r>
            <a:r>
              <a:rPr lang="en-US" sz="3600" dirty="0"/>
              <a:t>(</a:t>
            </a:r>
            <a:r>
              <a:rPr lang="en-US" sz="3600" b="1" i="1" dirty="0"/>
              <a:t>j</a:t>
            </a:r>
            <a:r>
              <a:rPr lang="en-US" sz="3600" dirty="0"/>
              <a:t>)), OPT(</a:t>
            </a:r>
            <a:r>
              <a:rPr lang="en-US" sz="3600" b="1" i="1" dirty="0"/>
              <a:t>j</a:t>
            </a:r>
            <a:r>
              <a:rPr lang="en-US" sz="3600" dirty="0"/>
              <a:t> – 1))</a:t>
            </a:r>
          </a:p>
          <a:p>
            <a:r>
              <a:rPr lang="en-US" sz="3600" dirty="0"/>
              <a:t>Another way to look at this is that we will include </a:t>
            </a:r>
            <a:r>
              <a:rPr lang="en-US" sz="3600" b="1" i="1" dirty="0"/>
              <a:t>j</a:t>
            </a:r>
            <a:r>
              <a:rPr lang="en-US" sz="3600" dirty="0"/>
              <a:t> in our optimal solution for requests 1, 2,…,</a:t>
            </a:r>
            <a:r>
              <a:rPr lang="en-US" sz="3600" b="1" i="1" dirty="0"/>
              <a:t>j </a:t>
            </a:r>
          </a:p>
          <a:p>
            <a:pPr marL="118872" indent="0">
              <a:buNone/>
            </a:pPr>
            <a:r>
              <a:rPr lang="en-US" sz="3600" b="1" i="1" dirty="0"/>
              <a:t>   </a:t>
            </a:r>
            <a:r>
              <a:rPr lang="en-US" sz="3600" dirty="0" err="1"/>
              <a:t>iff</a:t>
            </a:r>
            <a:r>
              <a:rPr lang="en-US" sz="3600" dirty="0"/>
              <a:t> </a:t>
            </a:r>
            <a:r>
              <a:rPr lang="en-US" sz="3600" b="1" i="1" dirty="0" err="1"/>
              <a:t>v</a:t>
            </a:r>
            <a:r>
              <a:rPr lang="en-US" sz="3600" b="1" i="1" baseline="-25000" dirty="0" err="1"/>
              <a:t>j</a:t>
            </a:r>
            <a:r>
              <a:rPr lang="en-US" sz="3600" dirty="0"/>
              <a:t> + OPT(</a:t>
            </a:r>
            <a:r>
              <a:rPr lang="en-US" sz="3600" b="1" i="1" dirty="0"/>
              <a:t>p</a:t>
            </a:r>
            <a:r>
              <a:rPr lang="en-US" sz="3600" dirty="0"/>
              <a:t>(</a:t>
            </a:r>
            <a:r>
              <a:rPr lang="en-US" sz="3600" b="1" i="1" dirty="0"/>
              <a:t>j</a:t>
            </a:r>
            <a:r>
              <a:rPr lang="en-US" sz="3600" dirty="0"/>
              <a:t>)) ≥ OPT(</a:t>
            </a:r>
            <a:r>
              <a:rPr lang="en-US" sz="3600" b="1" i="1" dirty="0"/>
              <a:t>j</a:t>
            </a:r>
            <a:r>
              <a:rPr lang="en-US" sz="3600" dirty="0"/>
              <a:t> – 1)</a:t>
            </a:r>
          </a:p>
        </p:txBody>
      </p:sp>
    </p:spTree>
    <p:extLst>
      <p:ext uri="{BB962C8B-B14F-4D97-AF65-F5344CB8AC3E}">
        <p14:creationId xmlns:p14="http://schemas.microsoft.com/office/powerpoint/2010/main" val="373061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We've already got an algorithm!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Compute-Opt(</a:t>
            </a:r>
            <a:r>
              <a:rPr lang="en-US" b="1" i="1" dirty="0"/>
              <a:t>j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j</a:t>
            </a:r>
            <a:r>
              <a:rPr lang="en-US" dirty="0"/>
              <a:t> = 0 then</a:t>
            </a:r>
          </a:p>
          <a:p>
            <a:pPr lvl="2"/>
            <a:r>
              <a:rPr lang="en-US" dirty="0"/>
              <a:t>Return 0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Return max(</a:t>
            </a:r>
            <a:r>
              <a:rPr lang="en-US" b="1" i="1" dirty="0" err="1"/>
              <a:t>v</a:t>
            </a:r>
            <a:r>
              <a:rPr lang="en-US" b="1" i="1" baseline="-25000" dirty="0" err="1"/>
              <a:t>j</a:t>
            </a:r>
            <a:r>
              <a:rPr lang="en-US" dirty="0"/>
              <a:t> + Compute-Opt(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)), Compute-Opt(</a:t>
            </a:r>
            <a:r>
              <a:rPr lang="en-US" b="1" i="1" dirty="0"/>
              <a:t>j</a:t>
            </a:r>
            <a:r>
              <a:rPr lang="en-US" dirty="0"/>
              <a:t> – 1))</a:t>
            </a:r>
          </a:p>
        </p:txBody>
      </p:sp>
    </p:spTree>
    <p:extLst>
      <p:ext uri="{BB962C8B-B14F-4D97-AF65-F5344CB8AC3E}">
        <p14:creationId xmlns:p14="http://schemas.microsoft.com/office/powerpoint/2010/main" val="2404108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long does Compute-Opt 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217834" cy="4625609"/>
          </a:xfrm>
        </p:spPr>
        <p:txBody>
          <a:bodyPr/>
          <a:lstStyle/>
          <a:p>
            <a:r>
              <a:rPr lang="en-US" dirty="0"/>
              <a:t>Well, for every request </a:t>
            </a:r>
            <a:r>
              <a:rPr lang="en-US" b="1" i="1" dirty="0"/>
              <a:t>j</a:t>
            </a:r>
            <a:r>
              <a:rPr lang="en-US" dirty="0"/>
              <a:t>, we have to do two recursive calls</a:t>
            </a:r>
          </a:p>
          <a:p>
            <a:r>
              <a:rPr lang="en-US" dirty="0"/>
              <a:t>Look at the tree from the requests a few slides back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5029200" y="1599604"/>
            <a:ext cx="6019800" cy="5182196"/>
            <a:chOff x="3200400" y="1775191"/>
            <a:chExt cx="5638800" cy="4854209"/>
          </a:xfrm>
        </p:grpSpPr>
        <p:sp>
          <p:nvSpPr>
            <p:cNvPr id="4" name="Oval 3"/>
            <p:cNvSpPr/>
            <p:nvPr/>
          </p:nvSpPr>
          <p:spPr>
            <a:xfrm>
              <a:off x="6610350" y="1775191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410200" y="26670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777162" y="2667244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762500" y="3630795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5867400" y="3630795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4210050" y="44958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657600" y="535751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200400" y="61722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667250" y="535751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5410200" y="4530906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5410200" y="535751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6381750" y="44958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7410450" y="3639094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7100887" y="44958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8382000" y="360398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cxnSp>
          <p:nvCxnSpPr>
            <p:cNvPr id="22" name="Straight Arrow Connector 21"/>
            <p:cNvCxnSpPr>
              <a:stCxn id="4" idx="3"/>
              <a:endCxn id="7" idx="7"/>
            </p:cNvCxnSpPr>
            <p:nvPr/>
          </p:nvCxnSpPr>
          <p:spPr>
            <a:xfrm flipH="1">
              <a:off x="5800445" y="2165436"/>
              <a:ext cx="876860" cy="568519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4" idx="5"/>
              <a:endCxn id="8" idx="1"/>
            </p:cNvCxnSpPr>
            <p:nvPr/>
          </p:nvCxnSpPr>
          <p:spPr>
            <a:xfrm>
              <a:off x="7000595" y="2165436"/>
              <a:ext cx="843522" cy="568763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3"/>
              <a:endCxn id="9" idx="0"/>
            </p:cNvCxnSpPr>
            <p:nvPr/>
          </p:nvCxnSpPr>
          <p:spPr>
            <a:xfrm flipH="1">
              <a:off x="4991100" y="3057245"/>
              <a:ext cx="486055" cy="57355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5"/>
              <a:endCxn id="10" idx="0"/>
            </p:cNvCxnSpPr>
            <p:nvPr/>
          </p:nvCxnSpPr>
          <p:spPr>
            <a:xfrm>
              <a:off x="5800445" y="3057245"/>
              <a:ext cx="295555" cy="57355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9" idx="3"/>
              <a:endCxn id="11" idx="0"/>
            </p:cNvCxnSpPr>
            <p:nvPr/>
          </p:nvCxnSpPr>
          <p:spPr>
            <a:xfrm flipH="1">
              <a:off x="4438650" y="4021040"/>
              <a:ext cx="390805" cy="47476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0" idx="3"/>
              <a:endCxn id="15" idx="0"/>
            </p:cNvCxnSpPr>
            <p:nvPr/>
          </p:nvCxnSpPr>
          <p:spPr>
            <a:xfrm flipH="1">
              <a:off x="5638800" y="4021040"/>
              <a:ext cx="295555" cy="50986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0" idx="5"/>
              <a:endCxn id="17" idx="0"/>
            </p:cNvCxnSpPr>
            <p:nvPr/>
          </p:nvCxnSpPr>
          <p:spPr>
            <a:xfrm>
              <a:off x="6257645" y="4021040"/>
              <a:ext cx="352705" cy="47476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5" idx="4"/>
              <a:endCxn id="16" idx="0"/>
            </p:cNvCxnSpPr>
            <p:nvPr/>
          </p:nvCxnSpPr>
          <p:spPr>
            <a:xfrm>
              <a:off x="5638800" y="4988106"/>
              <a:ext cx="0" cy="36940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8" idx="3"/>
              <a:endCxn id="19" idx="0"/>
            </p:cNvCxnSpPr>
            <p:nvPr/>
          </p:nvCxnSpPr>
          <p:spPr>
            <a:xfrm flipH="1">
              <a:off x="7329487" y="4029339"/>
              <a:ext cx="147918" cy="4664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8" idx="3"/>
              <a:endCxn id="18" idx="0"/>
            </p:cNvCxnSpPr>
            <p:nvPr/>
          </p:nvCxnSpPr>
          <p:spPr>
            <a:xfrm flipH="1">
              <a:off x="7639050" y="3057489"/>
              <a:ext cx="205067" cy="58160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8" idx="5"/>
              <a:endCxn id="20" idx="0"/>
            </p:cNvCxnSpPr>
            <p:nvPr/>
          </p:nvCxnSpPr>
          <p:spPr>
            <a:xfrm>
              <a:off x="8167407" y="3057489"/>
              <a:ext cx="443193" cy="546499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11" idx="3"/>
              <a:endCxn id="12" idx="0"/>
            </p:cNvCxnSpPr>
            <p:nvPr/>
          </p:nvCxnSpPr>
          <p:spPr>
            <a:xfrm flipH="1">
              <a:off x="3886200" y="4886045"/>
              <a:ext cx="390805" cy="47146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11" idx="5"/>
              <a:endCxn id="14" idx="0"/>
            </p:cNvCxnSpPr>
            <p:nvPr/>
          </p:nvCxnSpPr>
          <p:spPr>
            <a:xfrm>
              <a:off x="4600295" y="4886045"/>
              <a:ext cx="295555" cy="47146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12" idx="3"/>
              <a:endCxn id="13" idx="0"/>
            </p:cNvCxnSpPr>
            <p:nvPr/>
          </p:nvCxnSpPr>
          <p:spPr>
            <a:xfrm flipH="1">
              <a:off x="3429000" y="5747755"/>
              <a:ext cx="295555" cy="42444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7957997" y="5528707"/>
            <a:ext cx="2000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Uh oh.</a:t>
            </a:r>
          </a:p>
        </p:txBody>
      </p:sp>
    </p:spTree>
    <p:extLst>
      <p:ext uri="{BB962C8B-B14F-4D97-AF65-F5344CB8AC3E}">
        <p14:creationId xmlns:p14="http://schemas.microsoft.com/office/powerpoint/2010/main" val="322982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Needless </a:t>
            </a:r>
            <a:r>
              <a:rPr lang="en-US" dirty="0" err="1"/>
              <a:t>recomputation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issue here is that we are needlessly </a:t>
            </a:r>
            <a:r>
              <a:rPr lang="en-US" dirty="0" err="1"/>
              <a:t>recomputing</a:t>
            </a:r>
            <a:r>
              <a:rPr lang="en-US" dirty="0"/>
              <a:t> optimal values for smaller </a:t>
            </a:r>
            <a:r>
              <a:rPr lang="en-US" dirty="0" err="1"/>
              <a:t>subproblems</a:t>
            </a:r>
            <a:endParaRPr lang="en-US" dirty="0"/>
          </a:p>
          <a:p>
            <a:r>
              <a:rPr lang="en-US" dirty="0"/>
              <a:t>You might recall that we had a similar problem in COMP 2100 with the naïve implementation of a recursive Fibonacci function</a:t>
            </a:r>
          </a:p>
          <a:p>
            <a:r>
              <a:rPr lang="en-US" dirty="0"/>
              <a:t>In the worst case, the algorithm has an exponential running time</a:t>
            </a:r>
          </a:p>
          <a:p>
            <a:r>
              <a:rPr lang="en-US" dirty="0"/>
              <a:t>Just </a:t>
            </a:r>
            <a:r>
              <a:rPr lang="en-US" b="1" dirty="0"/>
              <a:t>how</a:t>
            </a:r>
            <a:r>
              <a:rPr lang="en-US" dirty="0"/>
              <a:t> exponential depends on the structure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5400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2!</a:t>
            </a:r>
          </a:p>
          <a:p>
            <a:r>
              <a:rPr lang="en-US" dirty="0"/>
              <a:t>And before that?</a:t>
            </a:r>
          </a:p>
          <a:p>
            <a:pPr lvl="1"/>
            <a:r>
              <a:rPr lang="en-US" dirty="0"/>
              <a:t>Review</a:t>
            </a:r>
          </a:p>
          <a:p>
            <a:r>
              <a:rPr lang="en-US" dirty="0"/>
              <a:t>And before that?</a:t>
            </a:r>
          </a:p>
          <a:p>
            <a:pPr lvl="1"/>
            <a:r>
              <a:rPr lang="en-US" dirty="0"/>
              <a:t>Master Theorem</a:t>
            </a:r>
          </a:p>
          <a:p>
            <a:pPr lvl="1"/>
            <a:r>
              <a:rPr lang="en-US" dirty="0"/>
              <a:t>Solved exercises from Chapter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weighted interval scheduling</a:t>
            </a:r>
          </a:p>
          <a:p>
            <a:r>
              <a:rPr lang="en-US" dirty="0"/>
              <a:t>Segmented least squares</a:t>
            </a:r>
          </a:p>
          <a:p>
            <a:r>
              <a:rPr lang="en-US" b="1" dirty="0"/>
              <a:t>No class next week!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after spring break:</a:t>
            </a:r>
          </a:p>
          <a:p>
            <a:pPr lvl="1"/>
            <a:r>
              <a:rPr lang="en-US" dirty="0"/>
              <a:t>Read </a:t>
            </a:r>
            <a:r>
              <a:rPr lang="en-US"/>
              <a:t>sections 6.2 </a:t>
            </a:r>
            <a:r>
              <a:rPr lang="en-US" dirty="0"/>
              <a:t>and 6.3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6DB88-AD2A-47EE-8A34-5C5AFAE33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8C591-F042-4E3E-BB2F-ACE2BD2069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3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1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covered </a:t>
            </a:r>
            <a:r>
              <a:rPr lang="en-US" b="1" dirty="0"/>
              <a:t>greedy</a:t>
            </a:r>
            <a:r>
              <a:rPr lang="en-US" dirty="0"/>
              <a:t> approaches, where you simply want to take the next best thing</a:t>
            </a:r>
          </a:p>
          <a:p>
            <a:pPr lvl="1"/>
            <a:r>
              <a:rPr lang="en-US" dirty="0"/>
              <a:t>These are often linear or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 due to sorting</a:t>
            </a:r>
          </a:p>
          <a:p>
            <a:r>
              <a:rPr lang="en-US" dirty="0"/>
              <a:t>We looked at </a:t>
            </a:r>
            <a:r>
              <a:rPr lang="en-US" b="1" dirty="0"/>
              <a:t>divide-and-conquer</a:t>
            </a:r>
            <a:r>
              <a:rPr lang="en-US" dirty="0"/>
              <a:t> approaches</a:t>
            </a:r>
          </a:p>
          <a:p>
            <a:pPr lvl="1"/>
            <a:r>
              <a:rPr lang="en-US" dirty="0"/>
              <a:t>Usually taking an unimpressive polynomial running time like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and improving it, perhaps to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But there are harder problems that appear as if they might take exponential time</a:t>
            </a:r>
          </a:p>
        </p:txBody>
      </p:sp>
    </p:spTree>
    <p:extLst>
      <p:ext uri="{BB962C8B-B14F-4D97-AF65-F5344CB8AC3E}">
        <p14:creationId xmlns:p14="http://schemas.microsoft.com/office/powerpoint/2010/main" val="268634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Dynamic programming</a:t>
            </a:r>
            <a:r>
              <a:rPr lang="en-US" dirty="0"/>
              <a:t> shares some similarities with divide and conquer</a:t>
            </a:r>
          </a:p>
          <a:p>
            <a:pPr lvl="1"/>
            <a:r>
              <a:rPr lang="en-US" dirty="0"/>
              <a:t>We break a problem down into </a:t>
            </a:r>
            <a:r>
              <a:rPr lang="en-US" b="1" dirty="0" err="1"/>
              <a:t>subproblems</a:t>
            </a:r>
            <a:endParaRPr lang="en-US" b="1" dirty="0"/>
          </a:p>
          <a:p>
            <a:pPr lvl="1"/>
            <a:r>
              <a:rPr lang="en-US" dirty="0"/>
              <a:t>We build correct solutions up from smaller </a:t>
            </a:r>
            <a:r>
              <a:rPr lang="en-US" dirty="0" err="1"/>
              <a:t>subproblems</a:t>
            </a:r>
            <a:r>
              <a:rPr lang="en-US" dirty="0"/>
              <a:t> into larger ones</a:t>
            </a:r>
          </a:p>
          <a:p>
            <a:r>
              <a:rPr lang="en-US" dirty="0"/>
              <a:t>The </a:t>
            </a:r>
            <a:r>
              <a:rPr lang="en-US" dirty="0" err="1"/>
              <a:t>subproblems</a:t>
            </a:r>
            <a:r>
              <a:rPr lang="en-US" dirty="0"/>
              <a:t> tend not to be as simple as simply dividing the problem in half</a:t>
            </a:r>
          </a:p>
          <a:p>
            <a:r>
              <a:rPr lang="en-US" dirty="0"/>
              <a:t>Dynamic programming dances on the edge of exploring an exponential number of solutions</a:t>
            </a:r>
          </a:p>
          <a:p>
            <a:pPr lvl="1"/>
            <a:r>
              <a:rPr lang="en-US" dirty="0"/>
              <a:t>But somehow manages to look at only a polynomial set!</a:t>
            </a:r>
          </a:p>
        </p:txBody>
      </p:sp>
    </p:spTree>
    <p:extLst>
      <p:ext uri="{BB962C8B-B14F-4D97-AF65-F5344CB8AC3E}">
        <p14:creationId xmlns:p14="http://schemas.microsoft.com/office/powerpoint/2010/main" val="158713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Interval Scheduling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91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interval scheduling problem, some resource (a phone, a motorcycle, a toilet) can only be used by one person at a time.</a:t>
            </a:r>
          </a:p>
          <a:p>
            <a:r>
              <a:rPr lang="en-US" dirty="0"/>
              <a:t>People make requests to use the resource for a specific time interval [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].</a:t>
            </a:r>
          </a:p>
          <a:p>
            <a:r>
              <a:rPr lang="en-US" dirty="0"/>
              <a:t>The goal is to schedule as many uses as possible.</a:t>
            </a:r>
          </a:p>
          <a:p>
            <a:r>
              <a:rPr lang="en-US" dirty="0"/>
              <a:t>There's no preference based on who or when the resource is used.</a:t>
            </a:r>
          </a:p>
        </p:txBody>
      </p:sp>
    </p:spTree>
    <p:extLst>
      <p:ext uri="{BB962C8B-B14F-4D97-AF65-F5344CB8AC3E}">
        <p14:creationId xmlns:p14="http://schemas.microsoft.com/office/powerpoint/2010/main" val="355526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4365</TotalTime>
  <Words>920</Words>
  <Application>Microsoft Office PowerPoint</Application>
  <PresentationFormat>Widescreen</PresentationFormat>
  <Paragraphs>130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Exam 2 Post Mortem</vt:lpstr>
      <vt:lpstr>Dynamic Programming</vt:lpstr>
      <vt:lpstr>Previous approaches</vt:lpstr>
      <vt:lpstr>Dynamic Programming</vt:lpstr>
      <vt:lpstr>Weighted Interval Scheduling</vt:lpstr>
      <vt:lpstr>Interval scheduling</vt:lpstr>
      <vt:lpstr>Weighted interval scheduling</vt:lpstr>
      <vt:lpstr>Weighted interval scheduling example</vt:lpstr>
      <vt:lpstr>Notation</vt:lpstr>
      <vt:lpstr>Designing the algorithm</vt:lpstr>
      <vt:lpstr>p(j) examples</vt:lpstr>
      <vt:lpstr>More algorithm design</vt:lpstr>
      <vt:lpstr>Subproblems found!</vt:lpstr>
      <vt:lpstr>We've already got an algorithm!</vt:lpstr>
      <vt:lpstr>How long does Compute-Opt take?</vt:lpstr>
      <vt:lpstr>Needless recomputation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618</cp:revision>
  <dcterms:created xsi:type="dcterms:W3CDTF">2009-08-24T20:26:10Z</dcterms:created>
  <dcterms:modified xsi:type="dcterms:W3CDTF">2024-03-01T15:15:36Z</dcterms:modified>
</cp:coreProperties>
</file>